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88" r:id="rId2"/>
    <p:sldId id="256" r:id="rId3"/>
    <p:sldId id="260" r:id="rId4"/>
    <p:sldId id="265" r:id="rId5"/>
    <p:sldId id="257" r:id="rId6"/>
    <p:sldId id="299" r:id="rId7"/>
    <p:sldId id="301" r:id="rId8"/>
    <p:sldId id="304" r:id="rId9"/>
    <p:sldId id="305" r:id="rId10"/>
    <p:sldId id="306" r:id="rId11"/>
    <p:sldId id="307" r:id="rId12"/>
    <p:sldId id="308" r:id="rId13"/>
    <p:sldId id="300" r:id="rId14"/>
    <p:sldId id="268" r:id="rId15"/>
    <p:sldId id="310" r:id="rId16"/>
    <p:sldId id="258" r:id="rId17"/>
  </p:sldIdLst>
  <p:sldSz cx="9144000" cy="5143500" type="screen16x9"/>
  <p:notesSz cx="6858000" cy="9144000"/>
  <p:embeddedFontLst>
    <p:embeddedFont>
      <p:font typeface="Barlow" panose="020B0604020202020204" charset="0"/>
      <p:regular r:id="rId19"/>
      <p:bold r:id="rId20"/>
      <p:italic r:id="rId21"/>
      <p:boldItalic r:id="rId22"/>
    </p:embeddedFont>
    <p:embeddedFont>
      <p:font typeface="Barlow Light" panose="020B0604020202020204" charset="0"/>
      <p:regular r:id="rId23"/>
      <p:bold r:id="rId24"/>
      <p:italic r:id="rId25"/>
      <p:boldItalic r:id="rId26"/>
    </p:embeddedFont>
    <p:embeddedFont>
      <p:font typeface="Barlow SemiBold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D60446-FBAB-40A7-A1D5-D7E7F2C21047}" v="16" dt="2021-03-27T20:56:01.787"/>
  </p1510:revLst>
</p1510:revInfo>
</file>

<file path=ppt/tableStyles.xml><?xml version="1.0" encoding="utf-8"?>
<a:tblStyleLst xmlns:a="http://schemas.openxmlformats.org/drawingml/2006/main" def="{0C7D84CC-8590-4E48-A3CD-CDA7372AD785}">
  <a:tblStyle styleId="{0C7D84CC-8590-4E48-A3CD-CDA7372AD7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AF81E5-7B5B-4BC7-B4C7-08D4D21B3A7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wais Shaikh" userId="4c1f5987-4a3d-4bb9-9ccd-f28b6a114a17" providerId="ADAL" clId="{DFDDF923-B030-4E01-BC44-FBBB5CA11B94}"/>
    <pc:docChg chg="custSel modSld">
      <pc:chgData name="Owais Shaikh" userId="4c1f5987-4a3d-4bb9-9ccd-f28b6a114a17" providerId="ADAL" clId="{DFDDF923-B030-4E01-BC44-FBBB5CA11B94}" dt="2021-03-27T21:12:10.230" v="232" actId="20577"/>
      <pc:docMkLst>
        <pc:docMk/>
      </pc:docMkLst>
      <pc:sldChg chg="modSp">
        <pc:chgData name="Owais Shaikh" userId="4c1f5987-4a3d-4bb9-9ccd-f28b6a114a17" providerId="ADAL" clId="{DFDDF923-B030-4E01-BC44-FBBB5CA11B94}" dt="2021-03-27T18:46:30.817" v="58" actId="313"/>
        <pc:sldMkLst>
          <pc:docMk/>
          <pc:sldMk cId="0" sldId="288"/>
        </pc:sldMkLst>
        <pc:spChg chg="mod">
          <ac:chgData name="Owais Shaikh" userId="4c1f5987-4a3d-4bb9-9ccd-f28b6a114a17" providerId="ADAL" clId="{DFDDF923-B030-4E01-BC44-FBBB5CA11B94}" dt="2021-03-27T18:46:30.817" v="58" actId="313"/>
          <ac:spMkLst>
            <pc:docMk/>
            <pc:sldMk cId="0" sldId="288"/>
            <ac:spMk id="687" creationId="{00000000-0000-0000-0000-000000000000}"/>
          </ac:spMkLst>
        </pc:spChg>
      </pc:sldChg>
      <pc:sldChg chg="addSp delSp modSp">
        <pc:chgData name="Owais Shaikh" userId="4c1f5987-4a3d-4bb9-9ccd-f28b6a114a17" providerId="ADAL" clId="{DFDDF923-B030-4E01-BC44-FBBB5CA11B94}" dt="2021-03-27T18:30:38.707" v="57"/>
        <pc:sldMkLst>
          <pc:docMk/>
          <pc:sldMk cId="1221513954" sldId="304"/>
        </pc:sldMkLst>
        <pc:spChg chg="add del mod">
          <ac:chgData name="Owais Shaikh" userId="4c1f5987-4a3d-4bb9-9ccd-f28b6a114a17" providerId="ADAL" clId="{DFDDF923-B030-4E01-BC44-FBBB5CA11B94}" dt="2021-03-27T18:30:38.707" v="57"/>
          <ac:spMkLst>
            <pc:docMk/>
            <pc:sldMk cId="1221513954" sldId="304"/>
            <ac:spMk id="17" creationId="{71C45131-90F5-4E76-AAA5-FB2234F6B04D}"/>
          </ac:spMkLst>
        </pc:spChg>
        <pc:spChg chg="add del mod">
          <ac:chgData name="Owais Shaikh" userId="4c1f5987-4a3d-4bb9-9ccd-f28b6a114a17" providerId="ADAL" clId="{DFDDF923-B030-4E01-BC44-FBBB5CA11B94}" dt="2021-03-27T18:30:34.268" v="56"/>
          <ac:spMkLst>
            <pc:docMk/>
            <pc:sldMk cId="1221513954" sldId="304"/>
            <ac:spMk id="18" creationId="{B77F8865-5A47-4E33-8C4F-A366EF29916C}"/>
          </ac:spMkLst>
        </pc:spChg>
      </pc:sldChg>
      <pc:sldChg chg="modSp">
        <pc:chgData name="Owais Shaikh" userId="4c1f5987-4a3d-4bb9-9ccd-f28b6a114a17" providerId="ADAL" clId="{DFDDF923-B030-4E01-BC44-FBBB5CA11B94}" dt="2021-03-27T18:16:06.761" v="1" actId="20577"/>
        <pc:sldMkLst>
          <pc:docMk/>
          <pc:sldMk cId="2831109253" sldId="306"/>
        </pc:sldMkLst>
        <pc:spChg chg="mod">
          <ac:chgData name="Owais Shaikh" userId="4c1f5987-4a3d-4bb9-9ccd-f28b6a114a17" providerId="ADAL" clId="{DFDDF923-B030-4E01-BC44-FBBB5CA11B94}" dt="2021-03-27T18:16:06.761" v="1" actId="20577"/>
          <ac:spMkLst>
            <pc:docMk/>
            <pc:sldMk cId="2831109253" sldId="306"/>
            <ac:spMk id="3" creationId="{D188C878-54AF-41FC-BB6C-CB8B7B7A390E}"/>
          </ac:spMkLst>
        </pc:spChg>
      </pc:sldChg>
      <pc:sldChg chg="modSp">
        <pc:chgData name="Owais Shaikh" userId="4c1f5987-4a3d-4bb9-9ccd-f28b6a114a17" providerId="ADAL" clId="{DFDDF923-B030-4E01-BC44-FBBB5CA11B94}" dt="2021-03-27T21:12:10.230" v="232" actId="20577"/>
        <pc:sldMkLst>
          <pc:docMk/>
          <pc:sldMk cId="3887818964" sldId="310"/>
        </pc:sldMkLst>
        <pc:spChg chg="mod">
          <ac:chgData name="Owais Shaikh" userId="4c1f5987-4a3d-4bb9-9ccd-f28b6a114a17" providerId="ADAL" clId="{DFDDF923-B030-4E01-BC44-FBBB5CA11B94}" dt="2021-03-27T18:16:59.182" v="2" actId="313"/>
          <ac:spMkLst>
            <pc:docMk/>
            <pc:sldMk cId="3887818964" sldId="310"/>
            <ac:spMk id="2" creationId="{90BA652C-2BF7-4CAB-9982-8FB91525FC48}"/>
          </ac:spMkLst>
        </pc:spChg>
        <pc:spChg chg="mod">
          <ac:chgData name="Owais Shaikh" userId="4c1f5987-4a3d-4bb9-9ccd-f28b6a114a17" providerId="ADAL" clId="{DFDDF923-B030-4E01-BC44-FBBB5CA11B94}" dt="2021-03-27T21:12:10.230" v="232" actId="20577"/>
          <ac:spMkLst>
            <pc:docMk/>
            <pc:sldMk cId="3887818964" sldId="310"/>
            <ac:spMk id="3" creationId="{7B24E941-AD8D-4B09-8D4D-CB2A23DC38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bf067c2c6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bf067c2c6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41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846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44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  <a:alpha val="46370"/>
                </a:srgbClr>
              </a:gs>
              <a:gs pos="50000">
                <a:srgbClr val="FFFFFF">
                  <a:alpha val="0"/>
                  <a:alpha val="46370"/>
                </a:srgbClr>
              </a:gs>
              <a:gs pos="100000">
                <a:schemeClr val="lt1">
                  <a:alpha val="4637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 flipH="1">
            <a:off x="341403" y="3124853"/>
            <a:ext cx="8801751" cy="2018725"/>
            <a:chOff x="-4395163" y="751996"/>
            <a:chExt cx="13539073" cy="3105254"/>
          </a:xfrm>
        </p:grpSpPr>
        <p:sp>
          <p:nvSpPr>
            <p:cNvPr id="12" name="Google Shape;12;p2"/>
            <p:cNvSpPr/>
            <p:nvPr/>
          </p:nvSpPr>
          <p:spPr>
            <a:xfrm>
              <a:off x="5833150" y="752100"/>
              <a:ext cx="743025" cy="3102950"/>
            </a:xfrm>
            <a:custGeom>
              <a:avLst/>
              <a:gdLst/>
              <a:ahLst/>
              <a:cxnLst/>
              <a:rect l="l" t="t" r="r" b="b"/>
              <a:pathLst>
                <a:path w="29721" h="124118" extrusionOk="0">
                  <a:moveTo>
                    <a:pt x="29559" y="0"/>
                  </a:moveTo>
                  <a:lnTo>
                    <a:pt x="0" y="21343"/>
                  </a:lnTo>
                  <a:lnTo>
                    <a:pt x="0" y="124118"/>
                  </a:lnTo>
                  <a:lnTo>
                    <a:pt x="29721" y="1028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6572309" y="752088"/>
              <a:ext cx="2571600" cy="25719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395163" y="1285649"/>
              <a:ext cx="10228800" cy="2571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833500" y="751996"/>
              <a:ext cx="738775" cy="745525"/>
            </a:xfrm>
            <a:custGeom>
              <a:avLst/>
              <a:gdLst/>
              <a:ahLst/>
              <a:cxnLst/>
              <a:rect l="l" t="t" r="r" b="b"/>
              <a:pathLst>
                <a:path w="29551" h="29821" extrusionOk="0">
                  <a:moveTo>
                    <a:pt x="29397" y="0"/>
                  </a:moveTo>
                  <a:lnTo>
                    <a:pt x="64" y="21385"/>
                  </a:lnTo>
                  <a:lnTo>
                    <a:pt x="0" y="29821"/>
                  </a:lnTo>
                  <a:lnTo>
                    <a:pt x="29551" y="8625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6572284" y="752119"/>
              <a:ext cx="2571600" cy="211500"/>
            </a:xfrm>
            <a:prstGeom prst="rect">
              <a:avLst/>
            </a:pr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395163" y="1285742"/>
              <a:ext cx="10228800" cy="211800"/>
            </a:xfrm>
            <a:prstGeom prst="rect">
              <a:avLst/>
            </a:pr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14975" y="3124850"/>
            <a:ext cx="6058800" cy="153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381000" y="380950"/>
            <a:ext cx="8762909" cy="4384250"/>
            <a:chOff x="381000" y="380950"/>
            <a:chExt cx="8762909" cy="4384250"/>
          </a:xfrm>
        </p:grpSpPr>
        <p:sp>
          <p:nvSpPr>
            <p:cNvPr id="31" name="Google Shape;31;p4"/>
            <p:cNvSpPr/>
            <p:nvPr/>
          </p:nvSpPr>
          <p:spPr>
            <a:xfrm>
              <a:off x="5829300" y="380950"/>
              <a:ext cx="746875" cy="4382725"/>
            </a:xfrm>
            <a:custGeom>
              <a:avLst/>
              <a:gdLst/>
              <a:ahLst/>
              <a:cxnLst/>
              <a:rect l="l" t="t" r="r" b="b"/>
              <a:pathLst>
                <a:path w="29875" h="175309" extrusionOk="0">
                  <a:moveTo>
                    <a:pt x="29713" y="25517"/>
                  </a:moveTo>
                  <a:lnTo>
                    <a:pt x="0" y="0"/>
                  </a:lnTo>
                  <a:lnTo>
                    <a:pt x="100" y="175309"/>
                  </a:lnTo>
                  <a:lnTo>
                    <a:pt x="29875" y="1283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2" name="Google Shape;32;p4"/>
            <p:cNvSpPr/>
            <p:nvPr/>
          </p:nvSpPr>
          <p:spPr>
            <a:xfrm>
              <a:off x="5830600" y="3379100"/>
              <a:ext cx="741675" cy="1384575"/>
            </a:xfrm>
            <a:custGeom>
              <a:avLst/>
              <a:gdLst/>
              <a:ahLst/>
              <a:cxnLst/>
              <a:rect l="l" t="t" r="r" b="b"/>
              <a:pathLst>
                <a:path w="29667" h="55383" extrusionOk="0">
                  <a:moveTo>
                    <a:pt x="29513" y="0"/>
                  </a:moveTo>
                  <a:lnTo>
                    <a:pt x="0" y="46895"/>
                  </a:lnTo>
                  <a:lnTo>
                    <a:pt x="0" y="55383"/>
                  </a:lnTo>
                  <a:lnTo>
                    <a:pt x="29667" y="8625"/>
                  </a:lnTo>
                  <a:close/>
                </a:path>
              </a:pathLst>
            </a:custGeom>
            <a:solidFill>
              <a:srgbClr val="001F46">
                <a:alpha val="20110"/>
              </a:srgbClr>
            </a:solidFill>
            <a:ln>
              <a:noFill/>
            </a:ln>
          </p:spPr>
        </p:sp>
        <p:sp>
          <p:nvSpPr>
            <p:cNvPr id="33" name="Google Shape;33;p4"/>
            <p:cNvSpPr/>
            <p:nvPr/>
          </p:nvSpPr>
          <p:spPr>
            <a:xfrm rot="10800000">
              <a:off x="6572309" y="1017613"/>
              <a:ext cx="2571600" cy="2571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381000" y="381000"/>
              <a:ext cx="5452500" cy="4384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572284" y="3377858"/>
              <a:ext cx="2571600" cy="211500"/>
            </a:xfrm>
            <a:prstGeom prst="rect">
              <a:avLst/>
            </a:prstGeom>
            <a:solidFill>
              <a:srgbClr val="001F46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81000" y="4550600"/>
              <a:ext cx="5452500" cy="211800"/>
            </a:xfrm>
            <a:prstGeom prst="rect">
              <a:avLst/>
            </a:prstGeom>
            <a:solidFill>
              <a:srgbClr val="001F46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38" name="Google Shape;38;p4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1105629" y="1039525"/>
            <a:ext cx="4055100" cy="29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▸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▹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/>
          <p:nvPr/>
        </p:nvSpPr>
        <p:spPr>
          <a:xfrm>
            <a:off x="723450" y="720725"/>
            <a:ext cx="38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</a:t>
            </a:r>
            <a:endParaRPr sz="9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61" name="Google Shape;61;p6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3613200" cy="9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1"/>
          </p:nvPr>
        </p:nvSpPr>
        <p:spPr>
          <a:xfrm>
            <a:off x="614975" y="1476575"/>
            <a:ext cx="3613200" cy="28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" name="Google Shape;66;p6"/>
          <p:cNvGrpSpPr/>
          <p:nvPr/>
        </p:nvGrpSpPr>
        <p:grpSpPr>
          <a:xfrm rot="10800000">
            <a:off x="4572000" y="-47"/>
            <a:ext cx="4572000" cy="5157522"/>
            <a:chOff x="8" y="-13862"/>
            <a:chExt cx="4572000" cy="5157522"/>
          </a:xfrm>
        </p:grpSpPr>
        <p:sp>
          <p:nvSpPr>
            <p:cNvPr id="67" name="Google Shape;67;p6"/>
            <p:cNvSpPr/>
            <p:nvPr/>
          </p:nvSpPr>
          <p:spPr>
            <a:xfrm rot="10800000">
              <a:off x="8" y="160"/>
              <a:ext cx="377100" cy="514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66508" y="-13862"/>
              <a:ext cx="267425" cy="5157350"/>
            </a:xfrm>
            <a:custGeom>
              <a:avLst/>
              <a:gdLst/>
              <a:ahLst/>
              <a:cxnLst/>
              <a:rect l="l" t="t" r="r" b="b"/>
              <a:pathLst>
                <a:path w="10697" h="206294" extrusionOk="0">
                  <a:moveTo>
                    <a:pt x="369" y="206294"/>
                  </a:moveTo>
                  <a:lnTo>
                    <a:pt x="10697" y="190844"/>
                  </a:lnTo>
                  <a:lnTo>
                    <a:pt x="10623" y="15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69" name="Google Shape;69;p6"/>
            <p:cNvSpPr/>
            <p:nvPr/>
          </p:nvSpPr>
          <p:spPr>
            <a:xfrm rot="10800000">
              <a:off x="633908" y="382913"/>
              <a:ext cx="3938100" cy="4376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72" name="Google Shape;72;p7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7"/>
          <p:cNvGrpSpPr/>
          <p:nvPr/>
        </p:nvGrpSpPr>
        <p:grpSpPr>
          <a:xfrm>
            <a:off x="381000" y="0"/>
            <a:ext cx="8763111" cy="1310918"/>
            <a:chOff x="381000" y="0"/>
            <a:chExt cx="8763111" cy="1310918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381000" y="0"/>
              <a:ext cx="8763111" cy="1310300"/>
              <a:chOff x="381000" y="0"/>
              <a:chExt cx="8763111" cy="1310300"/>
            </a:xfrm>
          </p:grpSpPr>
          <p:sp>
            <p:nvSpPr>
              <p:cNvPr id="76" name="Google Shape;76;p7"/>
              <p:cNvSpPr/>
              <p:nvPr/>
            </p:nvSpPr>
            <p:spPr>
              <a:xfrm>
                <a:off x="7371879" y="0"/>
                <a:ext cx="721985" cy="131027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52411" extrusionOk="0">
                    <a:moveTo>
                      <a:pt x="23655" y="0"/>
                    </a:moveTo>
                    <a:lnTo>
                      <a:pt x="0" y="15445"/>
                    </a:lnTo>
                    <a:lnTo>
                      <a:pt x="14" y="52411"/>
                    </a:lnTo>
                    <a:lnTo>
                      <a:pt x="23660" y="421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77" name="Google Shape;77;p7"/>
              <p:cNvSpPr/>
              <p:nvPr/>
            </p:nvSpPr>
            <p:spPr>
              <a:xfrm>
                <a:off x="8090211" y="0"/>
                <a:ext cx="1053900" cy="1053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>
                <a:off x="381000" y="384200"/>
                <a:ext cx="6990900" cy="9261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730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7"/>
            <p:cNvGrpSpPr/>
            <p:nvPr/>
          </p:nvGrpSpPr>
          <p:grpSpPr>
            <a:xfrm>
              <a:off x="381000" y="967217"/>
              <a:ext cx="8763100" cy="343701"/>
              <a:chOff x="381000" y="862358"/>
              <a:chExt cx="8763100" cy="576872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7370250" y="863755"/>
                <a:ext cx="719800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8792" h="23019" extrusionOk="0">
                    <a:moveTo>
                      <a:pt x="28792" y="0"/>
                    </a:moveTo>
                    <a:lnTo>
                      <a:pt x="53" y="17878"/>
                    </a:lnTo>
                    <a:lnTo>
                      <a:pt x="0" y="23019"/>
                    </a:lnTo>
                    <a:lnTo>
                      <a:pt x="28792" y="5853"/>
                    </a:lnTo>
                    <a:close/>
                  </a:path>
                </a:pathLst>
              </a:custGeom>
              <a:solidFill>
                <a:srgbClr val="001F46">
                  <a:alpha val="20110"/>
                </a:srgbClr>
              </a:solidFill>
              <a:ln>
                <a:noFill/>
              </a:ln>
            </p:spPr>
          </p:sp>
          <p:sp>
            <p:nvSpPr>
              <p:cNvPr id="81" name="Google Shape;81;p7"/>
              <p:cNvSpPr/>
              <p:nvPr/>
            </p:nvSpPr>
            <p:spPr>
              <a:xfrm>
                <a:off x="8090200" y="862358"/>
                <a:ext cx="1053900" cy="1455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381000" y="1310303"/>
                <a:ext cx="6990900" cy="1278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604000" y="1705175"/>
            <a:ext cx="3185400" cy="27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▸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▹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2"/>
          </p:nvPr>
        </p:nvSpPr>
        <p:spPr>
          <a:xfrm>
            <a:off x="4187378" y="1705175"/>
            <a:ext cx="3185400" cy="27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▸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▹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9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107" name="Google Shape;107;p9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9"/>
          <p:cNvGrpSpPr/>
          <p:nvPr/>
        </p:nvGrpSpPr>
        <p:grpSpPr>
          <a:xfrm>
            <a:off x="381000" y="0"/>
            <a:ext cx="8763111" cy="1310918"/>
            <a:chOff x="381000" y="0"/>
            <a:chExt cx="8763111" cy="1310918"/>
          </a:xfrm>
        </p:grpSpPr>
        <p:grpSp>
          <p:nvGrpSpPr>
            <p:cNvPr id="110" name="Google Shape;110;p9"/>
            <p:cNvGrpSpPr/>
            <p:nvPr/>
          </p:nvGrpSpPr>
          <p:grpSpPr>
            <a:xfrm>
              <a:off x="381000" y="0"/>
              <a:ext cx="8763111" cy="1310300"/>
              <a:chOff x="381000" y="0"/>
              <a:chExt cx="8763111" cy="1310300"/>
            </a:xfrm>
          </p:grpSpPr>
          <p:sp>
            <p:nvSpPr>
              <p:cNvPr id="111" name="Google Shape;111;p9"/>
              <p:cNvSpPr/>
              <p:nvPr/>
            </p:nvSpPr>
            <p:spPr>
              <a:xfrm>
                <a:off x="7371879" y="0"/>
                <a:ext cx="721985" cy="131027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52411" extrusionOk="0">
                    <a:moveTo>
                      <a:pt x="23655" y="0"/>
                    </a:moveTo>
                    <a:lnTo>
                      <a:pt x="0" y="15445"/>
                    </a:lnTo>
                    <a:lnTo>
                      <a:pt x="14" y="52411"/>
                    </a:lnTo>
                    <a:lnTo>
                      <a:pt x="23660" y="421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112" name="Google Shape;112;p9"/>
              <p:cNvSpPr/>
              <p:nvPr/>
            </p:nvSpPr>
            <p:spPr>
              <a:xfrm>
                <a:off x="8090211" y="0"/>
                <a:ext cx="1053900" cy="1053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381000" y="384200"/>
                <a:ext cx="6990900" cy="9261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730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9"/>
            <p:cNvGrpSpPr/>
            <p:nvPr/>
          </p:nvGrpSpPr>
          <p:grpSpPr>
            <a:xfrm>
              <a:off x="381000" y="967217"/>
              <a:ext cx="8763100" cy="343701"/>
              <a:chOff x="381000" y="862358"/>
              <a:chExt cx="8763100" cy="576872"/>
            </a:xfrm>
          </p:grpSpPr>
          <p:sp>
            <p:nvSpPr>
              <p:cNvPr id="115" name="Google Shape;115;p9"/>
              <p:cNvSpPr/>
              <p:nvPr/>
            </p:nvSpPr>
            <p:spPr>
              <a:xfrm>
                <a:off x="7370250" y="863755"/>
                <a:ext cx="719800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8792" h="23019" extrusionOk="0">
                    <a:moveTo>
                      <a:pt x="28792" y="0"/>
                    </a:moveTo>
                    <a:lnTo>
                      <a:pt x="53" y="17878"/>
                    </a:lnTo>
                    <a:lnTo>
                      <a:pt x="0" y="23019"/>
                    </a:lnTo>
                    <a:lnTo>
                      <a:pt x="28792" y="5853"/>
                    </a:lnTo>
                    <a:close/>
                  </a:path>
                </a:pathLst>
              </a:custGeom>
              <a:solidFill>
                <a:srgbClr val="001F46">
                  <a:alpha val="20110"/>
                </a:srgbClr>
              </a:solidFill>
              <a:ln>
                <a:noFill/>
              </a:ln>
            </p:spPr>
          </p:sp>
          <p:sp>
            <p:nvSpPr>
              <p:cNvPr id="116" name="Google Shape;116;p9"/>
              <p:cNvSpPr/>
              <p:nvPr/>
            </p:nvSpPr>
            <p:spPr>
              <a:xfrm>
                <a:off x="8090200" y="862358"/>
                <a:ext cx="1053900" cy="1455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9"/>
              <p:cNvSpPr/>
              <p:nvPr/>
            </p:nvSpPr>
            <p:spPr>
              <a:xfrm>
                <a:off x="381000" y="1310303"/>
                <a:ext cx="6990900" cy="1278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14975" y="1705175"/>
            <a:ext cx="6757800" cy="28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igher-education.us10.sapanalytics.cloud/sap/fpa/ui/tenants/81639/bo/story/5B02CB07E26C6A41D584AC71949DADD9" TargetMode="External"/><Relationship Id="rId2" Type="http://schemas.openxmlformats.org/officeDocument/2006/relationships/hyperlink" Target="https://drive.google.com/file/d/1DaPlkcAIjMDbC8DMkxeyZCSGux1nYOYc/view?usp=sharing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4 – BUS 5100-93  </a:t>
            </a:r>
            <a:endParaRPr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687" name="Google Shape;687;p45"/>
          <p:cNvSpPr txBox="1"/>
          <p:nvPr/>
        </p:nvSpPr>
        <p:spPr>
          <a:xfrm>
            <a:off x="223537" y="339121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Christian Gutierrez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9" name="Google Shape;689;p45"/>
          <p:cNvSpPr txBox="1"/>
          <p:nvPr/>
        </p:nvSpPr>
        <p:spPr>
          <a:xfrm>
            <a:off x="1806102" y="339007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Diandra Ortiz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1" name="Google Shape;691;p45"/>
          <p:cNvSpPr txBox="1"/>
          <p:nvPr/>
        </p:nvSpPr>
        <p:spPr>
          <a:xfrm>
            <a:off x="3269198" y="339007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Jason Gaskin 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3" name="Google Shape;693;p45"/>
          <p:cNvSpPr txBox="1"/>
          <p:nvPr/>
        </p:nvSpPr>
        <p:spPr>
          <a:xfrm>
            <a:off x="4739344" y="339007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J.P </a:t>
            </a:r>
            <a:r>
              <a:rPr lang="en-US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Puga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" name="Google Shape;693;p45">
            <a:extLst>
              <a:ext uri="{FF2B5EF4-FFF2-40B4-BE49-F238E27FC236}">
                <a16:creationId xmlns:a16="http://schemas.microsoft.com/office/drawing/2014/main" id="{5910F739-AA5A-46A3-A6F4-9EFDDBA8CE1F}"/>
              </a:ext>
            </a:extLst>
          </p:cNvPr>
          <p:cNvSpPr txBox="1"/>
          <p:nvPr/>
        </p:nvSpPr>
        <p:spPr>
          <a:xfrm>
            <a:off x="6159054" y="339007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Owais Shaikh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" name="Google Shape;693;p45">
            <a:extLst>
              <a:ext uri="{FF2B5EF4-FFF2-40B4-BE49-F238E27FC236}">
                <a16:creationId xmlns:a16="http://schemas.microsoft.com/office/drawing/2014/main" id="{D84E6816-2091-4A93-AD9C-CA1BF07DFF48}"/>
              </a:ext>
            </a:extLst>
          </p:cNvPr>
          <p:cNvSpPr txBox="1"/>
          <p:nvPr/>
        </p:nvSpPr>
        <p:spPr>
          <a:xfrm>
            <a:off x="7596045" y="339007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Quang Pho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076" name="Picture 4" descr="Primary Logo | Cal State LA">
            <a:extLst>
              <a:ext uri="{FF2B5EF4-FFF2-40B4-BE49-F238E27FC236}">
                <a16:creationId xmlns:a16="http://schemas.microsoft.com/office/drawing/2014/main" id="{18356926-4C26-4519-ACFB-2AC762B53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00" y="120304"/>
            <a:ext cx="637994" cy="7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iandra Ortiz">
            <a:extLst>
              <a:ext uri="{FF2B5EF4-FFF2-40B4-BE49-F238E27FC236}">
                <a16:creationId xmlns:a16="http://schemas.microsoft.com/office/drawing/2014/main" id="{F284152E-830D-4F29-A18D-B0835A8DD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99468" y="1880815"/>
            <a:ext cx="1229724" cy="1229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hristian Gutierrez">
            <a:extLst>
              <a:ext uri="{FF2B5EF4-FFF2-40B4-BE49-F238E27FC236}">
                <a16:creationId xmlns:a16="http://schemas.microsoft.com/office/drawing/2014/main" id="{C43242DF-1A73-41A7-986A-523C238ED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000" y="1880815"/>
            <a:ext cx="1229724" cy="1229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Quang Pho">
            <a:extLst>
              <a:ext uri="{FF2B5EF4-FFF2-40B4-BE49-F238E27FC236}">
                <a16:creationId xmlns:a16="http://schemas.microsoft.com/office/drawing/2014/main" id="{124D9DD8-C23E-4EEA-90EA-B885E81A1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3" t="687" r="5396" b="15761"/>
          <a:stretch/>
        </p:blipFill>
        <p:spPr bwMode="auto">
          <a:xfrm>
            <a:off x="7725410" y="1885329"/>
            <a:ext cx="1229724" cy="1229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4378CB-B071-467C-91C6-510E175A87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8" b="11180"/>
          <a:stretch/>
        </p:blipFill>
        <p:spPr>
          <a:xfrm>
            <a:off x="6288792" y="1880815"/>
            <a:ext cx="1229724" cy="122972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54905-3980-4724-8DAA-EE7396B656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68" t="19775" r="18429"/>
          <a:stretch/>
        </p:blipFill>
        <p:spPr>
          <a:xfrm>
            <a:off x="4888152" y="1880815"/>
            <a:ext cx="1191584" cy="1191584"/>
          </a:xfrm>
          <a:prstGeom prst="ellipse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2973156-0E2A-4806-9296-236F2567D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7" t="1191" r="14662" b="-1191"/>
          <a:stretch/>
        </p:blipFill>
        <p:spPr bwMode="auto">
          <a:xfrm rot="5400000">
            <a:off x="3417936" y="1880815"/>
            <a:ext cx="1229724" cy="1229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B355-CE31-4E2E-B030-345217EE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– Violations by Zip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8C878-54AF-41FC-BB6C-CB8B7B7A3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001" y="1705175"/>
            <a:ext cx="3078860" cy="2715600"/>
          </a:xfrm>
        </p:spPr>
        <p:txBody>
          <a:bodyPr/>
          <a:lstStyle/>
          <a:p>
            <a:r>
              <a:rPr lang="en-US" sz="1800" dirty="0"/>
              <a:t>Letter Grades per Zip Code.</a:t>
            </a:r>
          </a:p>
          <a:p>
            <a:r>
              <a:rPr lang="en-US" sz="1800" dirty="0"/>
              <a:t>Zip code 90012 has the highest number of business with a letter grade A.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07897-0705-405D-9A32-B68920327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9" name="Picture 2" descr="SAP - Wikipedia">
            <a:extLst>
              <a:ext uri="{FF2B5EF4-FFF2-40B4-BE49-F238E27FC236}">
                <a16:creationId xmlns:a16="http://schemas.microsoft.com/office/drawing/2014/main" id="{E19A92F4-3E4A-46C8-A755-0FA70022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38;p20">
            <a:extLst>
              <a:ext uri="{FF2B5EF4-FFF2-40B4-BE49-F238E27FC236}">
                <a16:creationId xmlns:a16="http://schemas.microsoft.com/office/drawing/2014/main" id="{5B9A7A15-965F-4B46-B382-74AB4FE4699E}"/>
              </a:ext>
            </a:extLst>
          </p:cNvPr>
          <p:cNvSpPr/>
          <p:nvPr/>
        </p:nvSpPr>
        <p:spPr>
          <a:xfrm>
            <a:off x="8442021" y="287412"/>
            <a:ext cx="362203" cy="420623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B477E-BDEF-4D8B-AA50-AD6C384DC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69"/>
          <a:stretch/>
        </p:blipFill>
        <p:spPr>
          <a:xfrm>
            <a:off x="3800773" y="1419593"/>
            <a:ext cx="5199027" cy="35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9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652C-2BF7-4CAB-9982-8FB91525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– Violation per Facility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4E941-AD8D-4B09-8D4D-CB2A23DC3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533" y="1487942"/>
            <a:ext cx="5986130" cy="2715600"/>
          </a:xfrm>
        </p:spPr>
        <p:txBody>
          <a:bodyPr/>
          <a:lstStyle/>
          <a:p>
            <a:r>
              <a:rPr lang="en-US" sz="1400" dirty="0"/>
              <a:t>Top 10 violations per facility.</a:t>
            </a:r>
          </a:p>
          <a:p>
            <a:r>
              <a:rPr lang="en-US" sz="1400" dirty="0"/>
              <a:t>This can be filtered by type of facility and type of violation.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BF10-7C09-4DCE-BE5F-5D2A835BD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5090E-7291-4265-9BED-A7582195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1" y="2804770"/>
            <a:ext cx="5986130" cy="2338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CE182D-BD99-4F98-B847-61393C180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901" y="1424440"/>
            <a:ext cx="2295865" cy="3678645"/>
          </a:xfrm>
          <a:prstGeom prst="rect">
            <a:avLst/>
          </a:prstGeom>
        </p:spPr>
      </p:pic>
      <p:pic>
        <p:nvPicPr>
          <p:cNvPr id="8" name="Picture 2" descr="SAP - Wikipedia">
            <a:extLst>
              <a:ext uri="{FF2B5EF4-FFF2-40B4-BE49-F238E27FC236}">
                <a16:creationId xmlns:a16="http://schemas.microsoft.com/office/drawing/2014/main" id="{41C9257C-A12D-4923-A649-D08AA920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38;p20">
            <a:extLst>
              <a:ext uri="{FF2B5EF4-FFF2-40B4-BE49-F238E27FC236}">
                <a16:creationId xmlns:a16="http://schemas.microsoft.com/office/drawing/2014/main" id="{CEE0F44C-228D-4E6F-9D1F-EFE4AE37F37A}"/>
              </a:ext>
            </a:extLst>
          </p:cNvPr>
          <p:cNvSpPr/>
          <p:nvPr/>
        </p:nvSpPr>
        <p:spPr>
          <a:xfrm>
            <a:off x="8442021" y="287412"/>
            <a:ext cx="362203" cy="420623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312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652C-2BF7-4CAB-9982-8FB91525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– Score by Inspector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4E941-AD8D-4B09-8D4D-CB2A23DC3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975" y="1543513"/>
            <a:ext cx="7639776" cy="578299"/>
          </a:xfrm>
        </p:spPr>
        <p:txBody>
          <a:bodyPr/>
          <a:lstStyle/>
          <a:p>
            <a:r>
              <a:rPr lang="en-US" sz="1400" dirty="0"/>
              <a:t>Employee’s score count displays the overall scores given by each employee.</a:t>
            </a:r>
          </a:p>
          <a:p>
            <a:r>
              <a:rPr lang="en-US" sz="1400" dirty="0"/>
              <a:t>Employee EE0000721 has given vastly higher scores to restaurants in the data set.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BF10-7C09-4DCE-BE5F-5D2A835BD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7EF79-D50F-4A7F-BACA-8956D71A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8" y="2177382"/>
            <a:ext cx="8173049" cy="2778217"/>
          </a:xfrm>
          <a:prstGeom prst="rect">
            <a:avLst/>
          </a:prstGeom>
        </p:spPr>
      </p:pic>
      <p:pic>
        <p:nvPicPr>
          <p:cNvPr id="7" name="Picture 2" descr="SAP - Wikipedia">
            <a:extLst>
              <a:ext uri="{FF2B5EF4-FFF2-40B4-BE49-F238E27FC236}">
                <a16:creationId xmlns:a16="http://schemas.microsoft.com/office/drawing/2014/main" id="{46406C0F-76F3-41F1-9222-A396633D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38;p20">
            <a:extLst>
              <a:ext uri="{FF2B5EF4-FFF2-40B4-BE49-F238E27FC236}">
                <a16:creationId xmlns:a16="http://schemas.microsoft.com/office/drawing/2014/main" id="{333BF65B-F9EA-41A9-8CB1-1ECF4CCE6B06}"/>
              </a:ext>
            </a:extLst>
          </p:cNvPr>
          <p:cNvSpPr/>
          <p:nvPr/>
        </p:nvSpPr>
        <p:spPr>
          <a:xfrm>
            <a:off x="8442021" y="287412"/>
            <a:ext cx="362203" cy="420623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9130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652C-2BF7-4CAB-9982-8FB91525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– 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4E941-AD8D-4B09-8D4D-CB2A23DC3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911" y="1423611"/>
            <a:ext cx="6594134" cy="669234"/>
          </a:xfrm>
        </p:spPr>
        <p:txBody>
          <a:bodyPr/>
          <a:lstStyle/>
          <a:p>
            <a:r>
              <a:rPr lang="en-US" sz="1200" dirty="0"/>
              <a:t>Most occurring  violation in the entire data set is relating to the floors, walls, and ceilings not being in good repair or clean.</a:t>
            </a:r>
          </a:p>
          <a:p>
            <a:r>
              <a:rPr lang="en-US" sz="1200" dirty="0"/>
              <a:t>The second most commonly occurring violation is the restaurant not keeping the holding conditions of the food at the appropriate temperature.</a:t>
            </a:r>
          </a:p>
          <a:p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BF10-7C09-4DCE-BE5F-5D2A835BD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9B6A9-5601-45A0-AC8F-95B05C3D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45" y="2629975"/>
            <a:ext cx="7209110" cy="2405352"/>
          </a:xfrm>
          <a:prstGeom prst="rect">
            <a:avLst/>
          </a:prstGeom>
        </p:spPr>
      </p:pic>
      <p:pic>
        <p:nvPicPr>
          <p:cNvPr id="7" name="Picture 2" descr="SAP - Wikipedia">
            <a:extLst>
              <a:ext uri="{FF2B5EF4-FFF2-40B4-BE49-F238E27FC236}">
                <a16:creationId xmlns:a16="http://schemas.microsoft.com/office/drawing/2014/main" id="{825E1CB9-EB91-46FF-863F-1677C432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38;p20">
            <a:extLst>
              <a:ext uri="{FF2B5EF4-FFF2-40B4-BE49-F238E27FC236}">
                <a16:creationId xmlns:a16="http://schemas.microsoft.com/office/drawing/2014/main" id="{E3FD0BE7-559A-4B65-B402-D6007ECA8319}"/>
              </a:ext>
            </a:extLst>
          </p:cNvPr>
          <p:cNvSpPr/>
          <p:nvPr/>
        </p:nvSpPr>
        <p:spPr>
          <a:xfrm>
            <a:off x="8442021" y="287412"/>
            <a:ext cx="362203" cy="420623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7838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aphicFrame>
        <p:nvGraphicFramePr>
          <p:cNvPr id="307" name="Google Shape;307;p25"/>
          <p:cNvGraphicFramePr/>
          <p:nvPr>
            <p:extLst>
              <p:ext uri="{D42A27DB-BD31-4B8C-83A1-F6EECF244321}">
                <p14:modId xmlns:p14="http://schemas.microsoft.com/office/powerpoint/2010/main" val="3445867323"/>
              </p:ext>
            </p:extLst>
          </p:nvPr>
        </p:nvGraphicFramePr>
        <p:xfrm>
          <a:off x="380974" y="1683981"/>
          <a:ext cx="8174852" cy="2703770"/>
        </p:xfrm>
        <a:graphic>
          <a:graphicData uri="http://schemas.openxmlformats.org/drawingml/2006/table">
            <a:tbl>
              <a:tblPr>
                <a:noFill/>
                <a:tableStyleId>{0C7D84CC-8590-4E48-A3CD-CDA7372AD785}</a:tableStyleId>
              </a:tblPr>
              <a:tblGrid>
                <a:gridCol w="817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25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Certain zip codes have a higher number of violations.</a:t>
                      </a:r>
                      <a:endParaRPr sz="1100" dirty="0">
                        <a:solidFill>
                          <a:schemeClr val="accen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5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Certain businesses are inspected much more often.</a:t>
                      </a:r>
                      <a:endParaRPr sz="24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5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Most inspections have a similar score measured by points per violation.</a:t>
                      </a:r>
                      <a:endParaRPr sz="24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500">
                <a:tc>
                  <a:txBody>
                    <a:bodyPr/>
                    <a:lstStyle/>
                    <a:p>
                      <a:pPr marL="285750" indent="-285750" algn="l" rtl="0"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Some inspectors give 2-3 times as many points more than the average.</a:t>
                      </a:r>
                      <a:endParaRPr lang="en-US" sz="2400" b="0" dirty="0">
                        <a:effectLst/>
                      </a:endParaRPr>
                    </a:p>
                    <a:p>
                      <a:pPr marL="342900" indent="-342900" algn="l"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Ø"/>
                      </a:pPr>
                      <a:endParaRPr sz="24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038288"/>
                  </a:ext>
                </a:extLst>
              </a:tr>
            </a:tbl>
          </a:graphicData>
        </a:graphic>
      </p:graphicFrame>
      <p:sp>
        <p:nvSpPr>
          <p:cNvPr id="308" name="Google Shape;308;p25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09" name="Google Shape;309;p25"/>
          <p:cNvGrpSpPr/>
          <p:nvPr/>
        </p:nvGrpSpPr>
        <p:grpSpPr>
          <a:xfrm>
            <a:off x="8407098" y="316978"/>
            <a:ext cx="419938" cy="419938"/>
            <a:chOff x="6908501" y="2969995"/>
            <a:chExt cx="457200" cy="457200"/>
          </a:xfrm>
        </p:grpSpPr>
        <p:sp>
          <p:nvSpPr>
            <p:cNvPr id="310" name="Google Shape;310;p25"/>
            <p:cNvSpPr/>
            <p:nvPr/>
          </p:nvSpPr>
          <p:spPr>
            <a:xfrm>
              <a:off x="6994226" y="29699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6908501" y="296999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0"/>
                  </a:moveTo>
                  <a:lnTo>
                    <a:pt x="228600" y="0"/>
                  </a:lnTo>
                  <a:cubicBezTo>
                    <a:pt x="218123" y="0"/>
                    <a:pt x="209550" y="8573"/>
                    <a:pt x="209550" y="19050"/>
                  </a:cubicBezTo>
                  <a:lnTo>
                    <a:pt x="209550" y="95250"/>
                  </a:lnTo>
                  <a:lnTo>
                    <a:pt x="123825" y="95250"/>
                  </a:lnTo>
                  <a:cubicBezTo>
                    <a:pt x="53340" y="95250"/>
                    <a:pt x="0" y="144780"/>
                    <a:pt x="0" y="209550"/>
                  </a:cubicBezTo>
                  <a:cubicBezTo>
                    <a:pt x="0" y="220028"/>
                    <a:pt x="8573" y="228600"/>
                    <a:pt x="19050" y="228600"/>
                  </a:cubicBezTo>
                  <a:cubicBezTo>
                    <a:pt x="29528" y="228600"/>
                    <a:pt x="38100" y="220028"/>
                    <a:pt x="38100" y="209550"/>
                  </a:cubicBezTo>
                  <a:cubicBezTo>
                    <a:pt x="38100" y="179070"/>
                    <a:pt x="54293" y="157163"/>
                    <a:pt x="76200" y="144780"/>
                  </a:cubicBezTo>
                  <a:lnTo>
                    <a:pt x="76200" y="277178"/>
                  </a:lnTo>
                  <a:cubicBezTo>
                    <a:pt x="76200" y="277178"/>
                    <a:pt x="76200" y="278130"/>
                    <a:pt x="76200" y="278130"/>
                  </a:cubicBezTo>
                  <a:cubicBezTo>
                    <a:pt x="76200" y="278130"/>
                    <a:pt x="76200" y="279083"/>
                    <a:pt x="76200" y="279083"/>
                  </a:cubicBezTo>
                  <a:lnTo>
                    <a:pt x="76200" y="438150"/>
                  </a:lnTo>
                  <a:cubicBezTo>
                    <a:pt x="76200" y="448628"/>
                    <a:pt x="84773" y="457200"/>
                    <a:pt x="95250" y="457200"/>
                  </a:cubicBezTo>
                  <a:cubicBezTo>
                    <a:pt x="105728" y="457200"/>
                    <a:pt x="114300" y="448628"/>
                    <a:pt x="114300" y="438150"/>
                  </a:cubicBezTo>
                  <a:lnTo>
                    <a:pt x="114300" y="295275"/>
                  </a:lnTo>
                  <a:lnTo>
                    <a:pt x="133350" y="295275"/>
                  </a:lnTo>
                  <a:lnTo>
                    <a:pt x="133350" y="438150"/>
                  </a:lnTo>
                  <a:cubicBezTo>
                    <a:pt x="133350" y="448628"/>
                    <a:pt x="141923" y="457200"/>
                    <a:pt x="152400" y="457200"/>
                  </a:cubicBezTo>
                  <a:cubicBezTo>
                    <a:pt x="162878" y="457200"/>
                    <a:pt x="171450" y="448628"/>
                    <a:pt x="171450" y="438150"/>
                  </a:cubicBezTo>
                  <a:lnTo>
                    <a:pt x="171450" y="279083"/>
                  </a:lnTo>
                  <a:cubicBezTo>
                    <a:pt x="171450" y="279083"/>
                    <a:pt x="171450" y="278130"/>
                    <a:pt x="171450" y="278130"/>
                  </a:cubicBezTo>
                  <a:cubicBezTo>
                    <a:pt x="171450" y="278130"/>
                    <a:pt x="171450" y="277178"/>
                    <a:pt x="171450" y="277178"/>
                  </a:cubicBezTo>
                  <a:lnTo>
                    <a:pt x="171450" y="133350"/>
                  </a:lnTo>
                  <a:lnTo>
                    <a:pt x="209550" y="133350"/>
                  </a:lnTo>
                  <a:lnTo>
                    <a:pt x="209550" y="200025"/>
                  </a:lnTo>
                  <a:cubicBezTo>
                    <a:pt x="209550" y="210503"/>
                    <a:pt x="218123" y="219075"/>
                    <a:pt x="228600" y="219075"/>
                  </a:cubicBezTo>
                  <a:lnTo>
                    <a:pt x="438150" y="219075"/>
                  </a:lnTo>
                  <a:cubicBezTo>
                    <a:pt x="448628" y="219075"/>
                    <a:pt x="457200" y="210503"/>
                    <a:pt x="457200" y="200025"/>
                  </a:cubicBezTo>
                  <a:lnTo>
                    <a:pt x="457200" y="19050"/>
                  </a:lnTo>
                  <a:cubicBezTo>
                    <a:pt x="457200" y="8573"/>
                    <a:pt x="448628" y="0"/>
                    <a:pt x="438150" y="0"/>
                  </a:cubicBezTo>
                  <a:close/>
                  <a:moveTo>
                    <a:pt x="285750" y="95250"/>
                  </a:moveTo>
                  <a:lnTo>
                    <a:pt x="247650" y="95250"/>
                  </a:lnTo>
                  <a:lnTo>
                    <a:pt x="247650" y="38100"/>
                  </a:lnTo>
                  <a:lnTo>
                    <a:pt x="419100" y="38100"/>
                  </a:lnTo>
                  <a:lnTo>
                    <a:pt x="419100" y="180975"/>
                  </a:lnTo>
                  <a:lnTo>
                    <a:pt x="247650" y="180975"/>
                  </a:lnTo>
                  <a:lnTo>
                    <a:pt x="247650" y="133350"/>
                  </a:lnTo>
                  <a:lnTo>
                    <a:pt x="285750" y="133350"/>
                  </a:lnTo>
                  <a:cubicBezTo>
                    <a:pt x="296228" y="133350"/>
                    <a:pt x="304800" y="124778"/>
                    <a:pt x="304800" y="114300"/>
                  </a:cubicBezTo>
                  <a:cubicBezTo>
                    <a:pt x="304800" y="103823"/>
                    <a:pt x="296228" y="95250"/>
                    <a:pt x="285750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652C-2BF7-4CAB-9982-8FB91525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&amp;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4E941-AD8D-4B09-8D4D-CB2A23DC3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000" y="1705175"/>
            <a:ext cx="7762002" cy="2715600"/>
          </a:xfrm>
        </p:spPr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</a:rPr>
              <a:t>Date Source: </a:t>
            </a:r>
            <a:r>
              <a:rPr lang="en-US" sz="1200" u="sng" dirty="0">
                <a:solidFill>
                  <a:srgbClr val="2170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https://drive.google.com/file/d/1DaPlkcAIjMDbC8DMkxeyZCSGux1nYOYc/view?usp=sharing</a:t>
            </a:r>
            <a:endParaRPr lang="en-US" sz="1200" u="sng" dirty="0">
              <a:solidFill>
                <a:srgbClr val="2170CC"/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Date Size: </a:t>
            </a:r>
            <a:r>
              <a:rPr lang="en-US" sz="1200" dirty="0">
                <a:solidFill>
                  <a:srgbClr val="2170CC"/>
                </a:solidFill>
              </a:rPr>
              <a:t>98MB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SAC: </a:t>
            </a:r>
            <a:r>
              <a:rPr lang="en-US" sz="1200" dirty="0">
                <a:hlinkClick r:id="rId3"/>
              </a:rPr>
              <a:t>https://higher-education.us10.sapanalytics.cloud/sap/fpa/ui/tenants/81639/bo/story/5B02CB07E26C6A41D584AC71949DADD9</a:t>
            </a:r>
            <a:endParaRPr lang="en-US" sz="1200" dirty="0"/>
          </a:p>
          <a:p>
            <a:r>
              <a:rPr lang="en-US" sz="1200" b="1" u="sng" dirty="0"/>
              <a:t>Existing Work:</a:t>
            </a:r>
            <a:r>
              <a:rPr lang="en-US" sz="1200" b="1" dirty="0"/>
              <a:t> </a:t>
            </a:r>
            <a:r>
              <a:rPr lang="en-US" sz="1200" dirty="0"/>
              <a:t>Darcey, V. L., &amp; Quinlan, J. J. (2011). Use of geographic information systems technology to track critical health code violations in retail facilities available to populations of different socioeconomic status and demographics. </a:t>
            </a:r>
            <a:r>
              <a:rPr lang="en-US" sz="1200" i="1" dirty="0"/>
              <a:t>Journal of food protection</a:t>
            </a:r>
            <a:r>
              <a:rPr lang="en-US" sz="1200" dirty="0"/>
              <a:t>, </a:t>
            </a:r>
            <a:r>
              <a:rPr lang="en-US" sz="1200" i="1" dirty="0"/>
              <a:t>74</a:t>
            </a:r>
            <a:r>
              <a:rPr lang="en-US" sz="1200" dirty="0"/>
              <a:t>(9), 1524-1530.</a:t>
            </a:r>
          </a:p>
          <a:p>
            <a:r>
              <a:rPr lang="en-US" sz="1200" b="1" u="sng" dirty="0"/>
              <a:t>Existing Work:</a:t>
            </a:r>
            <a:r>
              <a:rPr lang="en-US" sz="1200" b="1" dirty="0"/>
              <a:t> </a:t>
            </a:r>
            <a:r>
              <a:rPr lang="en-US" sz="1200" dirty="0" err="1"/>
              <a:t>Petran</a:t>
            </a:r>
            <a:r>
              <a:rPr lang="en-US" sz="1200" dirty="0"/>
              <a:t>, R. L., White, B. W., &amp; Hedberg, C. W. (2012). Health department inspection criteria more likely to be associated with outbreak restaurants in Minnesota. </a:t>
            </a:r>
            <a:r>
              <a:rPr lang="en-US" sz="1200" i="1" dirty="0"/>
              <a:t>Journal of food protection</a:t>
            </a:r>
            <a:r>
              <a:rPr lang="en-US" sz="1200" dirty="0"/>
              <a:t>, </a:t>
            </a:r>
            <a:r>
              <a:rPr lang="en-US" sz="1200" i="1" dirty="0"/>
              <a:t>75</a:t>
            </a:r>
            <a:r>
              <a:rPr lang="en-US" sz="1200" dirty="0"/>
              <a:t>(11), 2007-2015.</a:t>
            </a:r>
          </a:p>
          <a:p>
            <a:r>
              <a:rPr lang="en-US" sz="1200" b="1" u="sng" dirty="0"/>
              <a:t>Related Work:</a:t>
            </a:r>
            <a:r>
              <a:rPr lang="en-US" sz="1200" b="1" dirty="0"/>
              <a:t> </a:t>
            </a:r>
            <a:r>
              <a:rPr lang="en-US" sz="1200" dirty="0"/>
              <a:t>Bader, M., Blonder, E., Henriksen, J. E. A., &amp; Strong, W. (1978). A study of food service establishment sanitation inspection frequency. American Journal of Public Health, 68(4), 408-410.</a:t>
            </a:r>
          </a:p>
          <a:p>
            <a:pPr marL="88900" indent="0">
              <a:buNone/>
            </a:pPr>
            <a:br>
              <a:rPr lang="en-US" sz="1800" dirty="0"/>
            </a:b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BF10-7C09-4DCE-BE5F-5D2A835BD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81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670546" y="1853916"/>
            <a:ext cx="3613200" cy="122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Thank You</a:t>
            </a:r>
            <a:r>
              <a:rPr lang="en" sz="5400" dirty="0"/>
              <a:t>!</a:t>
            </a:r>
            <a:endParaRPr sz="5400" dirty="0"/>
          </a:p>
        </p:txBody>
      </p:sp>
      <p:sp>
        <p:nvSpPr>
          <p:cNvPr id="178" name="Google Shape;178;p15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098" name="Picture 2" descr="Clipart Panda - Free Clipart Images">
            <a:extLst>
              <a:ext uri="{FF2B5EF4-FFF2-40B4-BE49-F238E27FC236}">
                <a16:creationId xmlns:a16="http://schemas.microsoft.com/office/drawing/2014/main" id="{E6DF0261-48C8-4F85-AF8B-DC22D73CE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5" t="8561" r="16191" b="8054"/>
          <a:stretch/>
        </p:blipFill>
        <p:spPr bwMode="auto">
          <a:xfrm>
            <a:off x="5612696" y="1508317"/>
            <a:ext cx="2126865" cy="21268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>
            <a:spLocks noGrp="1"/>
          </p:cNvSpPr>
          <p:nvPr>
            <p:ph type="ctrTitle"/>
          </p:nvPr>
        </p:nvSpPr>
        <p:spPr>
          <a:xfrm>
            <a:off x="614975" y="3124850"/>
            <a:ext cx="6058800" cy="153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Restaurant &amp; Market Health Code Violation &amp; Inspection Patterns in  Los Angeles </a:t>
            </a:r>
            <a:endParaRPr sz="3200" dirty="0"/>
          </a:p>
        </p:txBody>
      </p:sp>
      <p:grpSp>
        <p:nvGrpSpPr>
          <p:cNvPr id="8" name="Google Shape;248;p21">
            <a:extLst>
              <a:ext uri="{FF2B5EF4-FFF2-40B4-BE49-F238E27FC236}">
                <a16:creationId xmlns:a16="http://schemas.microsoft.com/office/drawing/2014/main" id="{8980CDD5-62F5-441E-B4EE-8B859C077609}"/>
              </a:ext>
            </a:extLst>
          </p:cNvPr>
          <p:cNvGrpSpPr/>
          <p:nvPr/>
        </p:nvGrpSpPr>
        <p:grpSpPr>
          <a:xfrm>
            <a:off x="8078041" y="3978299"/>
            <a:ext cx="567191" cy="678651"/>
            <a:chOff x="7064474" y="449136"/>
            <a:chExt cx="342890" cy="457200"/>
          </a:xfrm>
        </p:grpSpPr>
        <p:sp>
          <p:nvSpPr>
            <p:cNvPr id="9" name="Google Shape;249;p21">
              <a:extLst>
                <a:ext uri="{FF2B5EF4-FFF2-40B4-BE49-F238E27FC236}">
                  <a16:creationId xmlns:a16="http://schemas.microsoft.com/office/drawing/2014/main" id="{E56DA092-C1FF-4D22-A266-778FF91897E2}"/>
                </a:ext>
              </a:extLst>
            </p:cNvPr>
            <p:cNvSpPr/>
            <p:nvPr/>
          </p:nvSpPr>
          <p:spPr>
            <a:xfrm>
              <a:off x="7064474" y="449136"/>
              <a:ext cx="129745" cy="66675"/>
            </a:xfrm>
            <a:custGeom>
              <a:avLst/>
              <a:gdLst/>
              <a:ahLst/>
              <a:cxnLst/>
              <a:rect l="l" t="t" r="r" b="b"/>
              <a:pathLst>
                <a:path w="129745" h="66675" extrusionOk="0">
                  <a:moveTo>
                    <a:pt x="0" y="0"/>
                  </a:moveTo>
                  <a:lnTo>
                    <a:pt x="129746" y="0"/>
                  </a:lnTo>
                  <a:lnTo>
                    <a:pt x="129746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50;p21">
              <a:extLst>
                <a:ext uri="{FF2B5EF4-FFF2-40B4-BE49-F238E27FC236}">
                  <a16:creationId xmlns:a16="http://schemas.microsoft.com/office/drawing/2014/main" id="{5C08F3CD-7FC6-45C8-9AE8-C9F18170C3F6}"/>
                </a:ext>
              </a:extLst>
            </p:cNvPr>
            <p:cNvSpPr/>
            <p:nvPr/>
          </p:nvSpPr>
          <p:spPr>
            <a:xfrm>
              <a:off x="7073741" y="534861"/>
              <a:ext cx="111210" cy="371475"/>
            </a:xfrm>
            <a:custGeom>
              <a:avLst/>
              <a:gdLst/>
              <a:ahLst/>
              <a:cxnLst/>
              <a:rect l="l" t="t" r="r" b="b"/>
              <a:pathLst>
                <a:path w="111210" h="371475" extrusionOk="0">
                  <a:moveTo>
                    <a:pt x="0" y="314325"/>
                  </a:moveTo>
                  <a:cubicBezTo>
                    <a:pt x="0" y="345888"/>
                    <a:pt x="24895" y="371475"/>
                    <a:pt x="55605" y="371475"/>
                  </a:cubicBezTo>
                  <a:cubicBezTo>
                    <a:pt x="86315" y="371475"/>
                    <a:pt x="111211" y="345888"/>
                    <a:pt x="111211" y="314325"/>
                  </a:cubicBezTo>
                  <a:lnTo>
                    <a:pt x="111211" y="0"/>
                  </a:lnTo>
                  <a:lnTo>
                    <a:pt x="0" y="0"/>
                  </a:lnTo>
                  <a:close/>
                  <a:moveTo>
                    <a:pt x="27803" y="76200"/>
                  </a:moveTo>
                  <a:lnTo>
                    <a:pt x="83408" y="76200"/>
                  </a:lnTo>
                  <a:lnTo>
                    <a:pt x="83408" y="180975"/>
                  </a:lnTo>
                  <a:lnTo>
                    <a:pt x="27803" y="1809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51;p21">
              <a:extLst>
                <a:ext uri="{FF2B5EF4-FFF2-40B4-BE49-F238E27FC236}">
                  <a16:creationId xmlns:a16="http://schemas.microsoft.com/office/drawing/2014/main" id="{CF41AC81-2902-4942-B614-0323DCCA8F46}"/>
                </a:ext>
              </a:extLst>
            </p:cNvPr>
            <p:cNvSpPr/>
            <p:nvPr/>
          </p:nvSpPr>
          <p:spPr>
            <a:xfrm>
              <a:off x="7212755" y="601538"/>
              <a:ext cx="194610" cy="190503"/>
            </a:xfrm>
            <a:custGeom>
              <a:avLst/>
              <a:gdLst/>
              <a:ahLst/>
              <a:cxnLst/>
              <a:rect l="l" t="t" r="r" b="b"/>
              <a:pathLst>
                <a:path w="194610" h="190503" extrusionOk="0">
                  <a:moveTo>
                    <a:pt x="182293" y="95341"/>
                  </a:moveTo>
                  <a:lnTo>
                    <a:pt x="157456" y="92486"/>
                  </a:lnTo>
                  <a:cubicBezTo>
                    <a:pt x="157115" y="84937"/>
                    <a:pt x="155549" y="77500"/>
                    <a:pt x="152822" y="70482"/>
                  </a:cubicBezTo>
                  <a:lnTo>
                    <a:pt x="161441" y="63719"/>
                  </a:lnTo>
                  <a:cubicBezTo>
                    <a:pt x="167532" y="58880"/>
                    <a:pt x="168651" y="49882"/>
                    <a:pt x="163942" y="43622"/>
                  </a:cubicBezTo>
                  <a:cubicBezTo>
                    <a:pt x="159234" y="37363"/>
                    <a:pt x="150479" y="36212"/>
                    <a:pt x="144389" y="41052"/>
                  </a:cubicBezTo>
                  <a:lnTo>
                    <a:pt x="137160" y="46860"/>
                  </a:lnTo>
                  <a:cubicBezTo>
                    <a:pt x="131654" y="41495"/>
                    <a:pt x="125290" y="37145"/>
                    <a:pt x="118347" y="34000"/>
                  </a:cubicBezTo>
                  <a:lnTo>
                    <a:pt x="120386" y="15904"/>
                  </a:lnTo>
                  <a:cubicBezTo>
                    <a:pt x="121255" y="8066"/>
                    <a:pt x="115778" y="987"/>
                    <a:pt x="108152" y="93"/>
                  </a:cubicBezTo>
                  <a:cubicBezTo>
                    <a:pt x="100525" y="-800"/>
                    <a:pt x="93638" y="4829"/>
                    <a:pt x="92768" y="12667"/>
                  </a:cubicBezTo>
                  <a:lnTo>
                    <a:pt x="90915" y="28666"/>
                  </a:lnTo>
                  <a:cubicBezTo>
                    <a:pt x="80634" y="28923"/>
                    <a:pt x="70563" y="31700"/>
                    <a:pt x="61537" y="36764"/>
                  </a:cubicBezTo>
                  <a:lnTo>
                    <a:pt x="43002" y="14476"/>
                  </a:lnTo>
                  <a:cubicBezTo>
                    <a:pt x="37986" y="8479"/>
                    <a:pt x="29189" y="7797"/>
                    <a:pt x="23354" y="12952"/>
                  </a:cubicBezTo>
                  <a:cubicBezTo>
                    <a:pt x="17519" y="18108"/>
                    <a:pt x="16856" y="27148"/>
                    <a:pt x="21872" y="33145"/>
                  </a:cubicBezTo>
                  <a:lnTo>
                    <a:pt x="40592" y="55623"/>
                  </a:lnTo>
                  <a:cubicBezTo>
                    <a:pt x="35771" y="62311"/>
                    <a:pt x="32218" y="69874"/>
                    <a:pt x="30120" y="77914"/>
                  </a:cubicBezTo>
                  <a:lnTo>
                    <a:pt x="15477" y="76291"/>
                  </a:lnTo>
                  <a:cubicBezTo>
                    <a:pt x="7850" y="75397"/>
                    <a:pt x="961" y="81027"/>
                    <a:pt x="91" y="88866"/>
                  </a:cubicBezTo>
                  <a:cubicBezTo>
                    <a:pt x="-779" y="96706"/>
                    <a:pt x="4699" y="103786"/>
                    <a:pt x="12326" y="104681"/>
                  </a:cubicBezTo>
                  <a:lnTo>
                    <a:pt x="28822" y="106583"/>
                  </a:lnTo>
                  <a:cubicBezTo>
                    <a:pt x="29996" y="113749"/>
                    <a:pt x="32313" y="120668"/>
                    <a:pt x="35680" y="127061"/>
                  </a:cubicBezTo>
                  <a:lnTo>
                    <a:pt x="23910" y="136302"/>
                  </a:lnTo>
                  <a:cubicBezTo>
                    <a:pt x="17834" y="141159"/>
                    <a:pt x="16740" y="150162"/>
                    <a:pt x="21467" y="156406"/>
                  </a:cubicBezTo>
                  <a:cubicBezTo>
                    <a:pt x="26174" y="162626"/>
                    <a:pt x="34884" y="163771"/>
                    <a:pt x="40963" y="158970"/>
                  </a:cubicBezTo>
                  <a:lnTo>
                    <a:pt x="53937" y="148682"/>
                  </a:lnTo>
                  <a:cubicBezTo>
                    <a:pt x="60568" y="153701"/>
                    <a:pt x="68047" y="157415"/>
                    <a:pt x="75994" y="159635"/>
                  </a:cubicBezTo>
                  <a:lnTo>
                    <a:pt x="74233" y="174592"/>
                  </a:lnTo>
                  <a:cubicBezTo>
                    <a:pt x="73345" y="182407"/>
                    <a:pt x="78787" y="189483"/>
                    <a:pt x="86390" y="190396"/>
                  </a:cubicBezTo>
                  <a:cubicBezTo>
                    <a:pt x="86415" y="190400"/>
                    <a:pt x="86441" y="190403"/>
                    <a:pt x="86466" y="190406"/>
                  </a:cubicBezTo>
                  <a:cubicBezTo>
                    <a:pt x="86988" y="190486"/>
                    <a:pt x="87516" y="190516"/>
                    <a:pt x="88042" y="190498"/>
                  </a:cubicBezTo>
                  <a:cubicBezTo>
                    <a:pt x="95107" y="190490"/>
                    <a:pt x="101044" y="185042"/>
                    <a:pt x="101851" y="177829"/>
                  </a:cubicBezTo>
                  <a:lnTo>
                    <a:pt x="103797" y="160876"/>
                  </a:lnTo>
                  <a:cubicBezTo>
                    <a:pt x="110460" y="159692"/>
                    <a:pt x="116902" y="157441"/>
                    <a:pt x="122888" y="154207"/>
                  </a:cubicBezTo>
                  <a:lnTo>
                    <a:pt x="133082" y="166494"/>
                  </a:lnTo>
                  <a:cubicBezTo>
                    <a:pt x="138118" y="172450"/>
                    <a:pt x="146880" y="173130"/>
                    <a:pt x="152730" y="168020"/>
                  </a:cubicBezTo>
                  <a:cubicBezTo>
                    <a:pt x="158561" y="162862"/>
                    <a:pt x="159224" y="153825"/>
                    <a:pt x="154212" y="147826"/>
                  </a:cubicBezTo>
                  <a:lnTo>
                    <a:pt x="144111" y="135729"/>
                  </a:lnTo>
                  <a:cubicBezTo>
                    <a:pt x="147573" y="131112"/>
                    <a:pt x="150439" y="126053"/>
                    <a:pt x="152637" y="120679"/>
                  </a:cubicBezTo>
                  <a:lnTo>
                    <a:pt x="179142" y="123730"/>
                  </a:lnTo>
                  <a:cubicBezTo>
                    <a:pt x="179664" y="123805"/>
                    <a:pt x="180191" y="123835"/>
                    <a:pt x="180718" y="123823"/>
                  </a:cubicBezTo>
                  <a:cubicBezTo>
                    <a:pt x="188395" y="123818"/>
                    <a:pt x="194615" y="117417"/>
                    <a:pt x="194611" y="109527"/>
                  </a:cubicBezTo>
                  <a:cubicBezTo>
                    <a:pt x="194606" y="102269"/>
                    <a:pt x="189309" y="96168"/>
                    <a:pt x="182293" y="95341"/>
                  </a:cubicBezTo>
                  <a:close/>
                  <a:moveTo>
                    <a:pt x="74141" y="95248"/>
                  </a:moveTo>
                  <a:cubicBezTo>
                    <a:pt x="63904" y="95248"/>
                    <a:pt x="55605" y="86719"/>
                    <a:pt x="55605" y="76198"/>
                  </a:cubicBezTo>
                  <a:cubicBezTo>
                    <a:pt x="55605" y="65677"/>
                    <a:pt x="63904" y="57148"/>
                    <a:pt x="74141" y="57148"/>
                  </a:cubicBezTo>
                  <a:cubicBezTo>
                    <a:pt x="84378" y="57148"/>
                    <a:pt x="92676" y="65677"/>
                    <a:pt x="92676" y="76198"/>
                  </a:cubicBezTo>
                  <a:cubicBezTo>
                    <a:pt x="92646" y="86706"/>
                    <a:pt x="84365" y="95217"/>
                    <a:pt x="74141" y="95248"/>
                  </a:cubicBezTo>
                  <a:close/>
                  <a:moveTo>
                    <a:pt x="106577" y="133348"/>
                  </a:moveTo>
                  <a:cubicBezTo>
                    <a:pt x="98900" y="133348"/>
                    <a:pt x="92676" y="126951"/>
                    <a:pt x="92676" y="119060"/>
                  </a:cubicBezTo>
                  <a:cubicBezTo>
                    <a:pt x="92676" y="111170"/>
                    <a:pt x="98900" y="104773"/>
                    <a:pt x="106577" y="104773"/>
                  </a:cubicBezTo>
                  <a:cubicBezTo>
                    <a:pt x="114254" y="104773"/>
                    <a:pt x="120478" y="111170"/>
                    <a:pt x="120478" y="119060"/>
                  </a:cubicBezTo>
                  <a:cubicBezTo>
                    <a:pt x="120489" y="126940"/>
                    <a:pt x="114282" y="133337"/>
                    <a:pt x="106615" y="133348"/>
                  </a:cubicBezTo>
                  <a:cubicBezTo>
                    <a:pt x="106603" y="133348"/>
                    <a:pt x="106590" y="133348"/>
                    <a:pt x="106577" y="1333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body" idx="1"/>
          </p:nvPr>
        </p:nvSpPr>
        <p:spPr>
          <a:xfrm>
            <a:off x="1105629" y="1039525"/>
            <a:ext cx="4055100" cy="29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Utilize the data set for a restaurant and market health violation provided by the county of Los Angles and create story illustrations and predictive analysis via SAP.</a:t>
            </a:r>
            <a:endParaRPr sz="2400" dirty="0"/>
          </a:p>
        </p:txBody>
      </p:sp>
      <p:sp>
        <p:nvSpPr>
          <p:cNvPr id="192" name="Google Shape;192;p17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3" name="Google Shape;193;p17"/>
          <p:cNvGrpSpPr/>
          <p:nvPr/>
        </p:nvGrpSpPr>
        <p:grpSpPr>
          <a:xfrm>
            <a:off x="7440879" y="1838644"/>
            <a:ext cx="859079" cy="859079"/>
            <a:chOff x="3277794" y="2969995"/>
            <a:chExt cx="457200" cy="457200"/>
          </a:xfrm>
        </p:grpSpPr>
        <p:sp>
          <p:nvSpPr>
            <p:cNvPr id="194" name="Google Shape;194;p17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91;p17">
            <a:extLst>
              <a:ext uri="{FF2B5EF4-FFF2-40B4-BE49-F238E27FC236}">
                <a16:creationId xmlns:a16="http://schemas.microsoft.com/office/drawing/2014/main" id="{32FDDE62-9A21-4837-B5C1-71A30FEC50F8}"/>
              </a:ext>
            </a:extLst>
          </p:cNvPr>
          <p:cNvSpPr txBox="1">
            <a:spLocks/>
          </p:cNvSpPr>
          <p:nvPr/>
        </p:nvSpPr>
        <p:spPr>
          <a:xfrm>
            <a:off x="717434" y="407288"/>
            <a:ext cx="1722496" cy="11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▸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▹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■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●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○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■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●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○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■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3200" b="1" dirty="0"/>
              <a:t>Objective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381000" y="350817"/>
            <a:ext cx="3613200" cy="85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304218" y="993053"/>
            <a:ext cx="3613200" cy="37693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/>
            <a:r>
              <a:rPr lang="en-US" sz="1200" b="1" dirty="0"/>
              <a:t>Agency: </a:t>
            </a:r>
            <a:r>
              <a:rPr lang="en-US" sz="1200" dirty="0"/>
              <a:t>Los Angeles Sanitation and Environment (LASAN) is a local government agency.</a:t>
            </a:r>
          </a:p>
          <a:p>
            <a:pPr marL="342900" indent="-342900" algn="just"/>
            <a:r>
              <a:rPr lang="en-US" sz="1200" b="1" dirty="0"/>
              <a:t>Mission: </a:t>
            </a:r>
            <a:r>
              <a:rPr lang="en-US" sz="1200" dirty="0"/>
              <a:t>To protect public heath and the environment through providing an array of services to over 4 million Angelenos.</a:t>
            </a:r>
          </a:p>
          <a:p>
            <a:pPr marL="342900" indent="-342900" algn="just"/>
            <a:r>
              <a:rPr lang="en-US" sz="1200" b="1" dirty="0"/>
              <a:t>Program: </a:t>
            </a:r>
            <a:r>
              <a:rPr lang="en-US" sz="1200" dirty="0"/>
              <a:t>One of LASAN’s program is FOG to reduce the discharge of fat, oils and grease into the sewer system.</a:t>
            </a:r>
          </a:p>
          <a:p>
            <a:pPr marL="342900" indent="-342900" algn="just"/>
            <a:r>
              <a:rPr lang="en-US" sz="1200" b="1" dirty="0"/>
              <a:t>Consequence : </a:t>
            </a:r>
            <a:r>
              <a:rPr lang="en-US" sz="1200" dirty="0"/>
              <a:t>Failing to properly maintain the system pose significant health and safety threats (sewage overflow, sinkholes etc.)</a:t>
            </a:r>
          </a:p>
          <a:p>
            <a:pPr marL="342900" indent="-342900" algn="just"/>
            <a:r>
              <a:rPr lang="en-US" sz="1200" b="1" dirty="0"/>
              <a:t>Information Management: </a:t>
            </a:r>
            <a:r>
              <a:rPr lang="en-US" sz="1200" dirty="0"/>
              <a:t>The city primarily uses PIMS and SCADA to access data base which is used for inspection history, facility info, running queries, as well as generating reports and notices of violations.</a:t>
            </a:r>
          </a:p>
          <a:p>
            <a:pPr marL="342900" indent="-342900"/>
            <a:endParaRPr lang="en-US" sz="1400" dirty="0"/>
          </a:p>
          <a:p>
            <a:pPr marL="342900" indent="-342900"/>
            <a:endParaRPr sz="1400" dirty="0"/>
          </a:p>
        </p:txBody>
      </p:sp>
      <p:sp>
        <p:nvSpPr>
          <p:cNvPr id="258" name="Google Shape;258;p22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050" name="Picture 2" descr="City of Los Angeles and Bureau of Sanitation Honor Downtown LA Auto Group  As recycLA &quot;Star&quot;">
            <a:extLst>
              <a:ext uri="{FF2B5EF4-FFF2-40B4-BE49-F238E27FC236}">
                <a16:creationId xmlns:a16="http://schemas.microsoft.com/office/drawing/2014/main" id="{5E677644-AF46-4EE2-B9D1-ADCB5FA5C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86" y="1745511"/>
            <a:ext cx="3689804" cy="16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68" name="Google Shape;168;p14"/>
          <p:cNvGrpSpPr/>
          <p:nvPr/>
        </p:nvGrpSpPr>
        <p:grpSpPr>
          <a:xfrm>
            <a:off x="8391681" y="301593"/>
            <a:ext cx="450753" cy="450708"/>
            <a:chOff x="3277794" y="2969995"/>
            <a:chExt cx="457200" cy="457200"/>
          </a:xfrm>
        </p:grpSpPr>
        <p:sp>
          <p:nvSpPr>
            <p:cNvPr id="169" name="Google Shape;169;p14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A82D8-B7F4-42BD-942C-22126656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321" y="1754036"/>
            <a:ext cx="8281736" cy="2715600"/>
          </a:xfrm>
        </p:spPr>
        <p:txBody>
          <a:bodyPr/>
          <a:lstStyle/>
          <a:p>
            <a:pPr algn="just"/>
            <a:r>
              <a:rPr lang="en-US" sz="1200" b="1" dirty="0">
                <a:solidFill>
                  <a:schemeClr val="tx1"/>
                </a:solidFill>
              </a:rPr>
              <a:t>Data Base Review: </a:t>
            </a:r>
            <a:r>
              <a:rPr lang="en-US" sz="1200" dirty="0">
                <a:solidFill>
                  <a:schemeClr val="tx1"/>
                </a:solidFill>
              </a:rPr>
              <a:t>An analysis was conducted by exploring the correlation between the frequency of inspections compared to the overall violation scoring.</a:t>
            </a:r>
          </a:p>
          <a:p>
            <a:pPr algn="just"/>
            <a:r>
              <a:rPr lang="en-US" sz="1200" b="1" dirty="0">
                <a:solidFill>
                  <a:schemeClr val="tx1"/>
                </a:solidFill>
              </a:rPr>
              <a:t>Study Performed: </a:t>
            </a:r>
            <a:r>
              <a:rPr lang="en-US" sz="1200" dirty="0">
                <a:solidFill>
                  <a:schemeClr val="tx1"/>
                </a:solidFill>
              </a:rPr>
              <a:t>The article </a:t>
            </a:r>
            <a:r>
              <a:rPr lang="en-US" sz="1200" i="1" dirty="0">
                <a:solidFill>
                  <a:schemeClr val="tx1"/>
                </a:solidFill>
              </a:rPr>
              <a:t>A Study of Food Service Establishment Sanitation Inspection Frequency</a:t>
            </a:r>
            <a:r>
              <a:rPr lang="en-US" sz="1200" dirty="0">
                <a:solidFill>
                  <a:schemeClr val="tx1"/>
                </a:solidFill>
              </a:rPr>
              <a:t> spotlighted a 1972 study conducted in Seattle’s Central Health District by local sanitarians.</a:t>
            </a:r>
          </a:p>
          <a:p>
            <a:pPr algn="just"/>
            <a:r>
              <a:rPr lang="en-US" sz="1200" b="1" dirty="0">
                <a:solidFill>
                  <a:schemeClr val="tx1"/>
                </a:solidFill>
              </a:rPr>
              <a:t>Objective of Study: </a:t>
            </a:r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dirty="0"/>
              <a:t>o evaluate the necessity of quarterly onsite inspection visits.</a:t>
            </a:r>
            <a:endParaRPr lang="en-US" sz="1200" b="1" dirty="0">
              <a:solidFill>
                <a:schemeClr val="tx1"/>
              </a:solidFill>
            </a:endParaRPr>
          </a:p>
          <a:p>
            <a:pPr algn="just"/>
            <a:r>
              <a:rPr lang="en-US" sz="1200" b="1" dirty="0">
                <a:solidFill>
                  <a:schemeClr val="tx1"/>
                </a:solidFill>
              </a:rPr>
              <a:t>Conclusion: </a:t>
            </a:r>
          </a:p>
          <a:p>
            <a:pPr lvl="1" algn="just"/>
            <a:r>
              <a:rPr lang="en-US" sz="1200" dirty="0"/>
              <a:t>Quarterly inspections were important to maintain high food quality compared to the results of infrequent inspections which resulted in the significant decline of food quality standards. </a:t>
            </a:r>
          </a:p>
          <a:p>
            <a:pPr lvl="1" algn="just"/>
            <a:r>
              <a:rPr lang="en-US" sz="1200" dirty="0"/>
              <a:t>The primary difference between the article reviewed and the group analysis of the dataset is the article research thoroughly considered separate subsets to reach their conclusion.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Existing Work</a:t>
            </a:r>
            <a:endParaRPr dirty="0"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68" name="Google Shape;168;p14"/>
          <p:cNvGrpSpPr/>
          <p:nvPr/>
        </p:nvGrpSpPr>
        <p:grpSpPr>
          <a:xfrm>
            <a:off x="8391681" y="301593"/>
            <a:ext cx="450753" cy="450708"/>
            <a:chOff x="3277794" y="2969995"/>
            <a:chExt cx="457200" cy="457200"/>
          </a:xfrm>
        </p:grpSpPr>
        <p:sp>
          <p:nvSpPr>
            <p:cNvPr id="169" name="Google Shape;169;p14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A82D8-B7F4-42BD-942C-22126656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655" y="1418989"/>
            <a:ext cx="5318408" cy="3816126"/>
          </a:xfrm>
        </p:spPr>
        <p:txBody>
          <a:bodyPr/>
          <a:lstStyle/>
          <a:p>
            <a:pPr algn="just"/>
            <a:r>
              <a:rPr lang="en-US" sz="1000" b="1" u="sng" dirty="0"/>
              <a:t>STUDY #1:</a:t>
            </a:r>
            <a:r>
              <a:rPr lang="en-US" sz="1000" dirty="0"/>
              <a:t> “Use of Geographic Information Systems Technology To Track Critical Health Code Violations in Retail Facilities Available to Populations of Different Socioeconomic Status &amp; Demographics”</a:t>
            </a:r>
          </a:p>
          <a:p>
            <a:pPr lvl="0" algn="just"/>
            <a:r>
              <a:rPr lang="en-US" sz="1000" b="1" u="sng" dirty="0"/>
              <a:t>Data</a:t>
            </a:r>
            <a:r>
              <a:rPr lang="en-US" sz="1000" dirty="0"/>
              <a:t>: Food inspection data in Philadelphia from 2005 to 2008 acquired from the U.S. Census Bureau</a:t>
            </a:r>
          </a:p>
          <a:p>
            <a:pPr lvl="0" algn="just"/>
            <a:r>
              <a:rPr lang="en-US" sz="1000" b="1" u="sng" dirty="0"/>
              <a:t>Purpose:</a:t>
            </a:r>
            <a:r>
              <a:rPr lang="en-US" sz="1000" dirty="0"/>
              <a:t> Indicates the relationship between the ­risk of foodborne illness &amp; social status.</a:t>
            </a:r>
          </a:p>
          <a:p>
            <a:pPr lvl="0" algn="just"/>
            <a:r>
              <a:rPr lang="en-US" sz="1000" b="1" u="sng" dirty="0"/>
              <a:t>Method:</a:t>
            </a:r>
            <a:r>
              <a:rPr lang="en-US" sz="1000" dirty="0"/>
              <a:t> Based on critical health code violations (CHV) of restaurants, Geographic Information Systems (GIS) is used to navigate areas of healthy food on Philadelphia’s map</a:t>
            </a:r>
          </a:p>
          <a:p>
            <a:pPr lvl="0" algn="just"/>
            <a:r>
              <a:rPr lang="en-US" sz="1000" b="1" u="sng" dirty="0"/>
              <a:t>Demographic analysis:</a:t>
            </a:r>
            <a:r>
              <a:rPr lang="en-US" sz="1000" dirty="0"/>
              <a:t> Higher number of food facilities in areas with high poverty rates.</a:t>
            </a:r>
          </a:p>
          <a:p>
            <a:pPr lvl="1" algn="just"/>
            <a:r>
              <a:rPr lang="en-US" sz="1000" dirty="0"/>
              <a:t>Food facilities in low-income areas got inspected more frequently</a:t>
            </a:r>
          </a:p>
          <a:p>
            <a:pPr lvl="1" algn="just"/>
            <a:r>
              <a:rPr lang="en-US" sz="1000" dirty="0"/>
              <a:t>Poor areas had a higher number of CHV per inspection </a:t>
            </a:r>
            <a:r>
              <a:rPr lang="en-US" sz="1000" dirty="0">
                <a:sym typeface="Wingdings" panose="05000000000000000000" pitchFamily="2" charset="2"/>
              </a:rPr>
              <a:t></a:t>
            </a:r>
            <a:r>
              <a:rPr lang="en-US" sz="1000" dirty="0"/>
              <a:t> more safety risk</a:t>
            </a:r>
          </a:p>
          <a:p>
            <a:pPr lvl="1" algn="just"/>
            <a:r>
              <a:rPr lang="en-US" sz="1000" dirty="0"/>
              <a:t>African American &amp; Hispanic had higher violation rates than other demographics</a:t>
            </a:r>
          </a:p>
          <a:p>
            <a:pPr algn="just"/>
            <a:r>
              <a:rPr lang="en-US" sz="1000" b="1" u="sng" dirty="0"/>
              <a:t>Compare to our study:</a:t>
            </a:r>
          </a:p>
          <a:p>
            <a:pPr lvl="1" algn="just"/>
            <a:r>
              <a:rPr lang="en-US" sz="1000" dirty="0"/>
              <a:t>Our dataset is structured similarly: points, grade, latitudes &amp; longitudes. </a:t>
            </a:r>
          </a:p>
          <a:p>
            <a:pPr lvl="1" algn="just"/>
            <a:r>
              <a:rPr lang="en-US" sz="1000" dirty="0"/>
              <a:t>We use </a:t>
            </a:r>
            <a:r>
              <a:rPr lang="en-US" sz="1000" dirty="0" err="1"/>
              <a:t>GeoMap</a:t>
            </a:r>
            <a:r>
              <a:rPr lang="en-US" sz="1000" dirty="0"/>
              <a:t> to illustrate where have more violations &amp; points</a:t>
            </a:r>
          </a:p>
          <a:p>
            <a:pPr lvl="1" algn="just"/>
            <a:r>
              <a:rPr lang="en-US" sz="1000" dirty="0"/>
              <a:t>However, we have fewer demographic data.</a:t>
            </a:r>
          </a:p>
          <a:p>
            <a:pPr lvl="1"/>
            <a:endParaRPr lang="en-US" sz="800" dirty="0"/>
          </a:p>
          <a:p>
            <a:pPr lvl="0"/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751B54-2A8A-4983-89DD-AA344C0018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5223" y="1376579"/>
            <a:ext cx="3315103" cy="34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8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Existing Work</a:t>
            </a:r>
            <a:endParaRPr dirty="0"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68" name="Google Shape;168;p14"/>
          <p:cNvGrpSpPr/>
          <p:nvPr/>
        </p:nvGrpSpPr>
        <p:grpSpPr>
          <a:xfrm>
            <a:off x="8391681" y="301593"/>
            <a:ext cx="450753" cy="450708"/>
            <a:chOff x="3277794" y="2969995"/>
            <a:chExt cx="457200" cy="457200"/>
          </a:xfrm>
        </p:grpSpPr>
        <p:sp>
          <p:nvSpPr>
            <p:cNvPr id="169" name="Google Shape;169;p14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B00068-CC55-4C6B-A807-7EFA27A223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02707" y="1451168"/>
            <a:ext cx="4254638" cy="22020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0C7C17-F437-4C0B-A4DD-7676B93EC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655" y="1705175"/>
            <a:ext cx="4316052" cy="1873484"/>
          </a:xfrm>
        </p:spPr>
        <p:txBody>
          <a:bodyPr/>
          <a:lstStyle/>
          <a:p>
            <a:r>
              <a:rPr lang="en-US" sz="1000" b="1" u="sng" dirty="0"/>
              <a:t>STUDY #2: “</a:t>
            </a:r>
            <a:r>
              <a:rPr lang="en-US" sz="1000" dirty="0"/>
              <a:t>Health Department Inspection Criteria More Likely To Be Associated with Outbreak Restaurants in Minnesota”</a:t>
            </a:r>
          </a:p>
          <a:p>
            <a:pPr lvl="0"/>
            <a:r>
              <a:rPr lang="en-US" sz="1000" b="1" u="sng" dirty="0"/>
              <a:t>Reason</a:t>
            </a:r>
            <a:r>
              <a:rPr lang="en-US" sz="1000" dirty="0"/>
              <a:t>: Was created after a dangerous Salmonella outbreak in Minnesota took place in 2009</a:t>
            </a:r>
          </a:p>
          <a:p>
            <a:pPr lvl="0"/>
            <a:r>
              <a:rPr lang="en-US" sz="1000" b="1" u="sng" dirty="0"/>
              <a:t>Purpose</a:t>
            </a:r>
            <a:r>
              <a:rPr lang="en-US" sz="1000" dirty="0"/>
              <a:t>: to investigate the cause of the outbreak &amp; to understand the relationship food facilities’ inspection vs. risk of foodborne illness (Salmonella, Perfringens)</a:t>
            </a:r>
          </a:p>
          <a:p>
            <a:pPr lvl="0"/>
            <a:r>
              <a:rPr lang="en-US" sz="1000" b="1" u="sng" dirty="0"/>
              <a:t>Method:</a:t>
            </a:r>
            <a:r>
              <a:rPr lang="en-US" sz="1000" dirty="0"/>
              <a:t> Based on the most common violation code associated with contamination and incorrect food handling procedures to investigate outbreak restaurants. </a:t>
            </a:r>
          </a:p>
          <a:p>
            <a:pPr lvl="0"/>
            <a:endParaRPr lang="en-US" sz="800" dirty="0"/>
          </a:p>
          <a:p>
            <a:endParaRPr 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F4CBF61-CB20-4005-962F-0FE0BBA291F3}"/>
              </a:ext>
            </a:extLst>
          </p:cNvPr>
          <p:cNvSpPr txBox="1">
            <a:spLocks/>
          </p:cNvSpPr>
          <p:nvPr/>
        </p:nvSpPr>
        <p:spPr>
          <a:xfrm>
            <a:off x="286655" y="3644108"/>
            <a:ext cx="7900808" cy="149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arlow Light"/>
              <a:buChar char="▸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▹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●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○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●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○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000" b="1" u="sng" dirty="0"/>
              <a:t>Compare to our study:</a:t>
            </a:r>
          </a:p>
          <a:p>
            <a:pPr lvl="1"/>
            <a:r>
              <a:rPr lang="en-US" sz="1000" dirty="0"/>
              <a:t>We also use points per violation to identify the top 10 violation codes in the City of Los Angeles.</a:t>
            </a:r>
          </a:p>
          <a:p>
            <a:pPr lvl="1"/>
            <a:r>
              <a:rPr lang="en-US" sz="1000" dirty="0"/>
              <a:t>However, our work is different from this study we focus 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Forecasting models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Interactive visualizations (map, charts)</a:t>
            </a:r>
          </a:p>
          <a:p>
            <a:endParaRPr lang="en-US" sz="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5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Work – Geo Maps</a:t>
            </a:r>
            <a:endParaRPr dirty="0"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0C7C17-F437-4C0B-A4DD-7676B93EC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289" y="1460810"/>
            <a:ext cx="4316052" cy="1873484"/>
          </a:xfrm>
        </p:spPr>
        <p:txBody>
          <a:bodyPr/>
          <a:lstStyle/>
          <a:p>
            <a:r>
              <a:rPr lang="en-US" sz="1200" dirty="0"/>
              <a:t>The map shows the general location of restaurants that were within the scope of our study.</a:t>
            </a:r>
          </a:p>
          <a:p>
            <a:endParaRPr lang="en-US" sz="1200" dirty="0"/>
          </a:p>
          <a:p>
            <a:endParaRPr lang="en-US" sz="1200" dirty="0"/>
          </a:p>
          <a:p>
            <a:pPr lvl="0"/>
            <a:endParaRPr lang="en-US" sz="800" dirty="0"/>
          </a:p>
          <a:p>
            <a:endParaRPr lang="en-US" dirty="0"/>
          </a:p>
        </p:txBody>
      </p:sp>
      <p:sp>
        <p:nvSpPr>
          <p:cNvPr id="13" name="Google Shape;316;p26">
            <a:extLst>
              <a:ext uri="{FF2B5EF4-FFF2-40B4-BE49-F238E27FC236}">
                <a16:creationId xmlns:a16="http://schemas.microsoft.com/office/drawing/2014/main" id="{B87DB338-B6CF-4077-9AF8-45849EEF0404}"/>
              </a:ext>
            </a:extLst>
          </p:cNvPr>
          <p:cNvSpPr/>
          <p:nvPr/>
        </p:nvSpPr>
        <p:spPr>
          <a:xfrm>
            <a:off x="8406391" y="286364"/>
            <a:ext cx="477204" cy="47713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4" name="Picture 2" descr="SAP - Wikipedia">
            <a:extLst>
              <a:ext uri="{FF2B5EF4-FFF2-40B4-BE49-F238E27FC236}">
                <a16:creationId xmlns:a16="http://schemas.microsoft.com/office/drawing/2014/main" id="{E00EB7F7-C6C4-46EC-BB6D-147D16DCF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26DC5C-8F9C-4DDC-BE31-B5358288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42" y="2091722"/>
            <a:ext cx="3911882" cy="2660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539D9B-C832-4F22-9C46-CF5599ACC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459" y="2101972"/>
            <a:ext cx="3911882" cy="2660428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B021B20-0987-4CED-9064-E1808E26FC8F}"/>
              </a:ext>
            </a:extLst>
          </p:cNvPr>
          <p:cNvSpPr txBox="1">
            <a:spLocks/>
          </p:cNvSpPr>
          <p:nvPr/>
        </p:nvSpPr>
        <p:spPr>
          <a:xfrm>
            <a:off x="4729746" y="1460810"/>
            <a:ext cx="4316052" cy="1873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arlow Light"/>
              <a:buChar char="▸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▹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●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○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●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○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200" dirty="0"/>
              <a:t>The map clearly shows the exact location of businesses with number of violations. </a:t>
            </a:r>
          </a:p>
          <a:p>
            <a:endParaRPr lang="en-US" sz="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1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BCA8-B0BE-4A4C-80D8-61F41DBE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– Violations by Zip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F84BC-DA1B-4269-A529-C726D8603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302" y="1534591"/>
            <a:ext cx="3527529" cy="507572"/>
          </a:xfrm>
        </p:spPr>
        <p:txBody>
          <a:bodyPr/>
          <a:lstStyle/>
          <a:p>
            <a:pPr marL="88900" indent="0">
              <a:buNone/>
            </a:pPr>
            <a:r>
              <a:rPr lang="en-US" sz="1400" b="1" u="sng" dirty="0"/>
              <a:t>Counts of Inspections per grade</a:t>
            </a:r>
          </a:p>
          <a:p>
            <a:r>
              <a:rPr lang="en-US" sz="1400" dirty="0"/>
              <a:t>Grade A businesses are inspected  much more often. </a:t>
            </a:r>
          </a:p>
          <a:p>
            <a:pPr marL="546100" lvl="1" indent="0">
              <a:buNone/>
            </a:pPr>
            <a:endParaRPr lang="en-US" sz="1400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89B88-ABE7-418E-B2E3-E3F186B6AA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62260" y="1534591"/>
            <a:ext cx="4333938" cy="507572"/>
          </a:xfrm>
        </p:spPr>
        <p:txBody>
          <a:bodyPr/>
          <a:lstStyle/>
          <a:p>
            <a:pPr marL="88900" indent="0">
              <a:buNone/>
            </a:pPr>
            <a:r>
              <a:rPr lang="en-US" sz="1400" b="1" u="sng" dirty="0"/>
              <a:t>Count of Violations per Zip code</a:t>
            </a:r>
          </a:p>
          <a:p>
            <a:r>
              <a:rPr lang="en-US" sz="1400" dirty="0"/>
              <a:t>Zip code 90017 has the least violations and Zip code 90012 has the most violations reported</a:t>
            </a:r>
            <a:r>
              <a:rPr lang="en-US" sz="1400" b="1" dirty="0"/>
              <a:t>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4B024-5060-4B8D-A2D9-37C0E799E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32205-044B-4614-81B4-743468FA6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82"/>
          <a:stretch/>
        </p:blipFill>
        <p:spPr>
          <a:xfrm>
            <a:off x="4572000" y="2571750"/>
            <a:ext cx="3489930" cy="2003328"/>
          </a:xfrm>
          <a:prstGeom prst="rect">
            <a:avLst/>
          </a:prstGeom>
        </p:spPr>
      </p:pic>
      <p:sp>
        <p:nvSpPr>
          <p:cNvPr id="8" name="Google Shape;238;p20">
            <a:extLst>
              <a:ext uri="{FF2B5EF4-FFF2-40B4-BE49-F238E27FC236}">
                <a16:creationId xmlns:a16="http://schemas.microsoft.com/office/drawing/2014/main" id="{52DB4751-91BC-49C7-82DE-99E6BB22647F}"/>
              </a:ext>
            </a:extLst>
          </p:cNvPr>
          <p:cNvSpPr/>
          <p:nvPr/>
        </p:nvSpPr>
        <p:spPr>
          <a:xfrm>
            <a:off x="8442021" y="287412"/>
            <a:ext cx="362203" cy="420623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 descr="SAP - Wikipedia">
            <a:extLst>
              <a:ext uri="{FF2B5EF4-FFF2-40B4-BE49-F238E27FC236}">
                <a16:creationId xmlns:a16="http://schemas.microsoft.com/office/drawing/2014/main" id="{17E184ED-881A-4869-B17E-E7D9CC67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AB9521DC-3DBF-448D-AC1D-12986BD8D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9"/>
          <a:stretch/>
        </p:blipFill>
        <p:spPr>
          <a:xfrm>
            <a:off x="1030323" y="2475660"/>
            <a:ext cx="2891380" cy="200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D133B5-D27B-4E5C-90C3-67661D61B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73" y="4478988"/>
            <a:ext cx="6815057" cy="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4682"/>
      </p:ext>
    </p:extLst>
  </p:cSld>
  <p:clrMapOvr>
    <a:masterClrMapping/>
  </p:clrMapOvr>
</p:sld>
</file>

<file path=ppt/theme/theme1.xml><?xml version="1.0" encoding="utf-8"?>
<a:theme xmlns:a="http://schemas.openxmlformats.org/drawingml/2006/main" name="Caius template">
  <a:themeElements>
    <a:clrScheme name="Custom 347">
      <a:dk1>
        <a:srgbClr val="001F46"/>
      </a:dk1>
      <a:lt1>
        <a:srgbClr val="FFFFFF"/>
      </a:lt1>
      <a:dk2>
        <a:srgbClr val="748394"/>
      </a:dk2>
      <a:lt2>
        <a:srgbClr val="F0F3F7"/>
      </a:lt2>
      <a:accent1>
        <a:srgbClr val="4397EE"/>
      </a:accent1>
      <a:accent2>
        <a:srgbClr val="2170CC"/>
      </a:accent2>
      <a:accent3>
        <a:srgbClr val="154C8A"/>
      </a:accent3>
      <a:accent4>
        <a:srgbClr val="A9D039"/>
      </a:accent4>
      <a:accent5>
        <a:srgbClr val="14B9CA"/>
      </a:accent5>
      <a:accent6>
        <a:srgbClr val="DDE3EB"/>
      </a:accent6>
      <a:hlink>
        <a:srgbClr val="2170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1115</Words>
  <Application>Microsoft Office PowerPoint</Application>
  <PresentationFormat>On-screen Show (16:9)</PresentationFormat>
  <Paragraphs>97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Barlow SemiBold</vt:lpstr>
      <vt:lpstr>Calibri</vt:lpstr>
      <vt:lpstr>Barlow Light</vt:lpstr>
      <vt:lpstr>Arial</vt:lpstr>
      <vt:lpstr>Wingdings</vt:lpstr>
      <vt:lpstr>Barlow</vt:lpstr>
      <vt:lpstr>Caius template</vt:lpstr>
      <vt:lpstr>Group 4 – BUS 5100-93  </vt:lpstr>
      <vt:lpstr>Restaurant &amp; Market Health Code Violation &amp; Inspection Patterns in  Los Angeles </vt:lpstr>
      <vt:lpstr>PowerPoint Presentation</vt:lpstr>
      <vt:lpstr>Introduction</vt:lpstr>
      <vt:lpstr>Related Work</vt:lpstr>
      <vt:lpstr>Existing Work</vt:lpstr>
      <vt:lpstr>Existing Work</vt:lpstr>
      <vt:lpstr>Our Work – Geo Maps</vt:lpstr>
      <vt:lpstr>Our Work – Violations by Zip Code</vt:lpstr>
      <vt:lpstr>Our Work – Violations by Zip Code</vt:lpstr>
      <vt:lpstr>Our Work – Violation per Facility</vt:lpstr>
      <vt:lpstr>Our Work – Score by Inspector</vt:lpstr>
      <vt:lpstr>Our Work – Forecasting</vt:lpstr>
      <vt:lpstr>Conclusion</vt:lpstr>
      <vt:lpstr>Data Source &amp; 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– BUS 5100-93  </dc:title>
  <dc:creator>Owais Shaikh</dc:creator>
  <cp:lastModifiedBy>Christian G</cp:lastModifiedBy>
  <cp:revision>2</cp:revision>
  <dcterms:modified xsi:type="dcterms:W3CDTF">2021-03-29T00:37:36Z</dcterms:modified>
</cp:coreProperties>
</file>